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3B6A2-CEF9-4A0A-B16E-A0ADBFBBB862}" type="datetimeFigureOut">
              <a:rPr lang="ru-RU" smtClean="0"/>
              <a:t>09.04.2011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BD436-7826-46D7-8428-7B0746ACB0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.beta.rian.ru/images/16364/00/163640088.jpg" TargetMode="External"/><Relationship Id="rId13" Type="http://schemas.openxmlformats.org/officeDocument/2006/relationships/hyperlink" Target="http://pics.livejournal.com/drugoi/pic/0020sbwe.jpg" TargetMode="External"/><Relationship Id="rId18" Type="http://schemas.openxmlformats.org/officeDocument/2006/relationships/hyperlink" Target="http://podrobnosti.ua/upload/news/2009/03/09/587635_3.jpg" TargetMode="External"/><Relationship Id="rId3" Type="http://schemas.openxmlformats.org/officeDocument/2006/relationships/image" Target="../media/image2.png"/><Relationship Id="rId21" Type="http://schemas.openxmlformats.org/officeDocument/2006/relationships/hyperlink" Target="http://www.craftpost.ru/images/stories/07/00/image011.jpg" TargetMode="External"/><Relationship Id="rId7" Type="http://schemas.openxmlformats.org/officeDocument/2006/relationships/hyperlink" Target="http://www.seti.ee/narva/uploads/newbb/16536_49e034cc514f2.jpg" TargetMode="External"/><Relationship Id="rId12" Type="http://schemas.openxmlformats.org/officeDocument/2006/relationships/hyperlink" Target="http://www.astronaut.ru/register/foto/017-1.jpg" TargetMode="External"/><Relationship Id="rId17" Type="http://schemas.openxmlformats.org/officeDocument/2006/relationships/hyperlink" Target="http://img-2008-07.photosight.ru/15/2757565.jpg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chere.ru/images/phocagallery/monuments/thumbs/phoca_thumb_l_p5.jpg" TargetMode="External"/><Relationship Id="rId20" Type="http://schemas.openxmlformats.org/officeDocument/2006/relationships/hyperlink" Target="http://s003.radikal.ru/i204/1004/22/fae8d894bef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ccp.narod.ru/graph/person/gagarin/gagarin_roditeli.jpg" TargetMode="External"/><Relationship Id="rId11" Type="http://schemas.openxmlformats.org/officeDocument/2006/relationships/hyperlink" Target="http://www.gagar9.narod.ru/images/001.jpg" TargetMode="External"/><Relationship Id="rId5" Type="http://schemas.openxmlformats.org/officeDocument/2006/relationships/hyperlink" Target="http://www.museum.ru/imgB.asp?2037" TargetMode="External"/><Relationship Id="rId15" Type="http://schemas.openxmlformats.org/officeDocument/2006/relationships/hyperlink" Target="http://gdb.rferl.org/B3A17A29-ADDC-44EA-9CB8-8714D0D9144E_mw800_mh600_s.jpg" TargetMode="External"/><Relationship Id="rId23" Type="http://schemas.openxmlformats.org/officeDocument/2006/relationships/hyperlink" Target="http://samara.psati.ru/park/gagarin/05/05.JPG" TargetMode="External"/><Relationship Id="rId10" Type="http://schemas.openxmlformats.org/officeDocument/2006/relationships/hyperlink" Target="http://ru.wikipedia.org/wiki/&#1070;&#1088;&#1080;&#1081;_&#1043;&#1072;&#1075;&#1072;&#1088;&#1080;&#1085;" TargetMode="External"/><Relationship Id="rId19" Type="http://schemas.openxmlformats.org/officeDocument/2006/relationships/hyperlink" Target="http://petruchio.ru/wp-content/uploads/2010/05/Gagarin_3.jpg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astrolab.ru/cgi-bin/img.cgi?i=32/00000006.jpg&amp;p=galery" TargetMode="External"/><Relationship Id="rId14" Type="http://schemas.openxmlformats.org/officeDocument/2006/relationships/hyperlink" Target="http://images.ng.ru/files/galleries/1242/14062-large.jpg" TargetMode="External"/><Relationship Id="rId22" Type="http://schemas.openxmlformats.org/officeDocument/2006/relationships/hyperlink" Target="http://www.amic.ru/images/gallery_10-2009/640.2_3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129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9938" y="4292600"/>
            <a:ext cx="8374062" cy="1944688"/>
          </a:xfrm>
          <a:noFill/>
          <a:ln/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1600" b="1" dirty="0" smtClean="0">
                <a:solidFill>
                  <a:srgbClr val="003399"/>
                </a:solidFill>
              </a:rPr>
              <a:t>2011 </a:t>
            </a:r>
            <a:r>
              <a:rPr lang="ru-RU" sz="1600" b="1" dirty="0">
                <a:solidFill>
                  <a:srgbClr val="003399"/>
                </a:solidFill>
              </a:rPr>
              <a:t>год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1600" b="1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sp>
        <p:nvSpPr>
          <p:cNvPr id="5131" name="WordArt 11"/>
          <p:cNvSpPr>
            <a:spLocks noChangeArrowheads="1" noChangeShapeType="1" noTextEdit="1"/>
          </p:cNvSpPr>
          <p:nvPr/>
        </p:nvSpPr>
        <p:spPr bwMode="auto">
          <a:xfrm>
            <a:off x="1042988" y="2349500"/>
            <a:ext cx="69850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СЫН ЗЕМЛИ И ЗВЁЗД...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Юрий Алексеевич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Гагарин.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68313" y="404813"/>
            <a:ext cx="813593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3399"/>
                </a:solidFill>
              </a:rPr>
              <a:t>Муниципальное общеобразовательное учреждение</a:t>
            </a:r>
          </a:p>
          <a:p>
            <a:pPr algn="ctr"/>
            <a:endParaRPr lang="ru-RU" b="1" dirty="0">
              <a:solidFill>
                <a:srgbClr val="003399"/>
              </a:solidFill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Медведева Надежда Алексеевна, </a:t>
            </a:r>
            <a:r>
              <a:rPr lang="ru-RU" b="1" i="1" dirty="0" smtClean="0">
                <a:solidFill>
                  <a:srgbClr val="003399"/>
                </a:solidFill>
              </a:rPr>
              <a:t>учитель музыки</a:t>
            </a:r>
          </a:p>
          <a:p>
            <a:pPr algn="ctr"/>
            <a:endParaRPr lang="ru-RU" b="1" i="1" dirty="0">
              <a:solidFill>
                <a:srgbClr val="003399"/>
              </a:solidFill>
            </a:endParaRPr>
          </a:p>
          <a:p>
            <a:pPr algn="ctr">
              <a:spcBef>
                <a:spcPct val="50000"/>
              </a:spcBef>
            </a:pPr>
            <a:endParaRPr lang="ru-RU" b="1" i="1" dirty="0"/>
          </a:p>
        </p:txBody>
      </p:sp>
      <p:pic>
        <p:nvPicPr>
          <p:cNvPr id="5133" name="Picture 13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5134" name="Picture 14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0"/>
            <a:ext cx="250825" cy="233363"/>
          </a:xfrm>
          <a:prstGeom prst="rect">
            <a:avLst/>
          </a:prstGeom>
          <a:noFill/>
        </p:spPr>
      </p:pic>
      <p:pic>
        <p:nvPicPr>
          <p:cNvPr id="5135" name="Picture 1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50825" cy="233363"/>
          </a:xfrm>
          <a:prstGeom prst="rect">
            <a:avLst/>
          </a:prstGeom>
          <a:noFill/>
        </p:spPr>
      </p:pic>
      <p:pic>
        <p:nvPicPr>
          <p:cNvPr id="5136" name="Picture 1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625" y="0"/>
            <a:ext cx="250825" cy="233363"/>
          </a:xfrm>
          <a:prstGeom prst="rect">
            <a:avLst/>
          </a:prstGeom>
          <a:noFill/>
        </p:spPr>
      </p:pic>
      <p:pic>
        <p:nvPicPr>
          <p:cNvPr id="5137" name="Picture 1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5138" name="Picture 1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5139" name="Picture 1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5140" name="Picture 2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pic>
        <p:nvPicPr>
          <p:cNvPr id="5141" name="Picture 2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0"/>
            <a:ext cx="250825" cy="23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9940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9941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9942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9943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9944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9945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9946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9947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9949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323850" y="5300663"/>
            <a:ext cx="8496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100"/>
          </a:p>
        </p:txBody>
      </p:sp>
      <p:sp>
        <p:nvSpPr>
          <p:cNvPr id="39955" name="Rectangle 19"/>
          <p:cNvSpPr>
            <a:spLocks noChangeArrowheads="1"/>
          </p:cNvSpPr>
          <p:nvPr/>
        </p:nvSpPr>
        <p:spPr bwMode="auto">
          <a:xfrm>
            <a:off x="323850" y="4868863"/>
            <a:ext cx="84963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27 марта 1968 года Ю. А. Гагарин погиб при невыясненных обстоятельствах вблизи деревни Новосёлово Киржачского района Владимирской области во время одного из тренировочных полётов вместе с военным лётчиком </a:t>
            </a:r>
          </a:p>
          <a:p>
            <a:pPr algn="ctr"/>
            <a:r>
              <a:rPr lang="ru-RU" sz="2000" b="1">
                <a:solidFill>
                  <a:srgbClr val="000066"/>
                </a:solidFill>
              </a:rPr>
              <a:t>В. С. Серёгиным.</a:t>
            </a:r>
          </a:p>
        </p:txBody>
      </p:sp>
      <p:pic>
        <p:nvPicPr>
          <p:cNvPr id="39956" name="Picture 20" descr="Gagarin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981075"/>
            <a:ext cx="5761038" cy="3832225"/>
          </a:xfrm>
          <a:prstGeom prst="rect">
            <a:avLst/>
          </a:prstGeom>
          <a:noFill/>
        </p:spPr>
      </p:pic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1476375" y="476250"/>
            <a:ext cx="625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A50021"/>
                </a:solidFill>
              </a:rPr>
              <a:t>Место гибели Ю. Гагарина и В. Серёгина - Мемориал</a:t>
            </a:r>
            <a:r>
              <a:rPr 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40964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0965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0966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0967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0968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0969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0970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0971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0973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323850" y="5445125"/>
            <a:ext cx="84963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</a:rPr>
              <a:t>Похоронен Юрий Гагарин у Кремлёвской стены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на Красной площади.</a:t>
            </a:r>
          </a:p>
          <a:p>
            <a:pPr algn="ctr"/>
            <a:endParaRPr lang="ru-RU" sz="2200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0978" name="Picture 18" descr="017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692150"/>
            <a:ext cx="3198812" cy="4249738"/>
          </a:xfrm>
          <a:prstGeom prst="rect">
            <a:avLst/>
          </a:prstGeom>
          <a:noFill/>
        </p:spPr>
      </p:pic>
      <p:pic>
        <p:nvPicPr>
          <p:cNvPr id="40979" name="Picture 19" descr="0020sbw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1275" y="1341438"/>
            <a:ext cx="4848225" cy="3082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44036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4037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4038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4039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4040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4041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4042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4043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4045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323850" y="4868863"/>
            <a:ext cx="84963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Во многих городах России и в городах других стран существуют улицы названные именем космонавта, проспекты, площади, бульвары, парки, клубы и школы имени Гагарина.</a:t>
            </a:r>
          </a:p>
        </p:txBody>
      </p:sp>
      <p:pic>
        <p:nvPicPr>
          <p:cNvPr id="44052" name="Picture 20" descr="phoca_thumb_l_p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49275"/>
            <a:ext cx="2879725" cy="3455988"/>
          </a:xfrm>
          <a:prstGeom prst="rect">
            <a:avLst/>
          </a:prstGeom>
          <a:noFill/>
        </p:spPr>
      </p:pic>
      <p:pic>
        <p:nvPicPr>
          <p:cNvPr id="44053" name="Picture 21" descr="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79838" y="549275"/>
            <a:ext cx="4608512" cy="3452813"/>
          </a:xfrm>
          <a:prstGeom prst="rect">
            <a:avLst/>
          </a:prstGeom>
          <a:noFill/>
        </p:spPr>
      </p:pic>
      <p:sp>
        <p:nvSpPr>
          <p:cNvPr id="44054" name="Text Box 22"/>
          <p:cNvSpPr txBox="1">
            <a:spLocks noChangeArrowheads="1"/>
          </p:cNvSpPr>
          <p:nvPr/>
        </p:nvSpPr>
        <p:spPr bwMode="auto">
          <a:xfrm>
            <a:off x="4427538" y="4149725"/>
            <a:ext cx="320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800000"/>
                </a:solidFill>
              </a:rPr>
              <a:t>Парк им. Ю. Гагарина в Самаре</a:t>
            </a:r>
          </a:p>
        </p:txBody>
      </p:sp>
      <p:sp>
        <p:nvSpPr>
          <p:cNvPr id="44055" name="Text Box 23"/>
          <p:cNvSpPr txBox="1">
            <a:spLocks noChangeArrowheads="1"/>
          </p:cNvSpPr>
          <p:nvPr/>
        </p:nvSpPr>
        <p:spPr bwMode="auto">
          <a:xfrm>
            <a:off x="395288" y="4149725"/>
            <a:ext cx="3244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800000"/>
                </a:solidFill>
              </a:rPr>
              <a:t>Памятник Ю. Гагарину в Москве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46084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6085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6086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6087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6088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6089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6090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6091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6093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323850" y="5300663"/>
            <a:ext cx="84963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0066"/>
              </a:solidFill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Существует также Кубок Гагарина, главный трофей</a:t>
            </a:r>
            <a:r>
              <a:rPr lang="ru-RU" sz="2000" b="1">
                <a:solidFill>
                  <a:srgbClr val="000066"/>
                </a:solidFill>
              </a:rPr>
              <a:t> </a:t>
            </a:r>
            <a:r>
              <a:rPr lang="ru-RU" sz="2400" b="1">
                <a:solidFill>
                  <a:srgbClr val="000066"/>
                </a:solidFill>
              </a:rPr>
              <a:t>Континентальной хоккейной лиги.</a:t>
            </a:r>
          </a:p>
        </p:txBody>
      </p:sp>
      <p:pic>
        <p:nvPicPr>
          <p:cNvPr id="46100" name="Picture 20" descr="fae8d894be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549275"/>
            <a:ext cx="3352800" cy="4824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48132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8133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8134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8135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8136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8137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8138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8139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8141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395288" y="4941888"/>
            <a:ext cx="849630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000066"/>
              </a:solidFill>
            </a:endParaRP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В честь Гагарина названо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научно-исследовательское судно </a:t>
            </a:r>
          </a:p>
          <a:p>
            <a:pPr algn="ctr"/>
            <a:r>
              <a:rPr lang="ru-RU" sz="2400" b="1">
                <a:solidFill>
                  <a:srgbClr val="000066"/>
                </a:solidFill>
              </a:rPr>
              <a:t>«Космонавт Юрий Гагарин».</a:t>
            </a:r>
          </a:p>
        </p:txBody>
      </p:sp>
      <p:pic>
        <p:nvPicPr>
          <p:cNvPr id="48148" name="Picture 20" descr="image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620713"/>
            <a:ext cx="6697662" cy="4500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49156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9157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9158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9159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9160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9161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9162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9163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9165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23850" y="4652963"/>
            <a:ext cx="84963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323850" y="5516563"/>
            <a:ext cx="84963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66"/>
                </a:solidFill>
              </a:rPr>
              <a:t>Имя Юрия Гагарина носит кратер на обратной стороне Луны.</a:t>
            </a:r>
          </a:p>
          <a:p>
            <a:pPr algn="ctr"/>
            <a:endParaRPr lang="ru-RU" sz="2400" b="1">
              <a:solidFill>
                <a:srgbClr val="000066"/>
              </a:solidFill>
            </a:endParaRPr>
          </a:p>
        </p:txBody>
      </p:sp>
      <p:pic>
        <p:nvPicPr>
          <p:cNvPr id="49172" name="Picture 20" descr="6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692150"/>
            <a:ext cx="6292850" cy="458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68313" y="4941888"/>
            <a:ext cx="8353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/>
            <a:endParaRPr lang="ru-RU" sz="3200" b="1">
              <a:solidFill>
                <a:srgbClr val="8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ru-RU" sz="3200" b="1">
              <a:solidFill>
                <a:srgbClr val="800000"/>
              </a:solidFill>
            </a:endParaRPr>
          </a:p>
        </p:txBody>
      </p:sp>
      <p:pic>
        <p:nvPicPr>
          <p:cNvPr id="43012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43013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43014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43015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43016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43017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43018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43019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43021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95288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323850" y="47244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323850" y="544512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66"/>
              </a:solidFill>
            </a:endParaRPr>
          </a:p>
        </p:txBody>
      </p:sp>
      <p:pic>
        <p:nvPicPr>
          <p:cNvPr id="43028" name="Picture 20" descr="587635_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4968875" cy="3975100"/>
          </a:xfrm>
          <a:prstGeom prst="rect">
            <a:avLst/>
          </a:prstGeom>
          <a:noFill/>
        </p:spPr>
      </p:pic>
      <p:sp>
        <p:nvSpPr>
          <p:cNvPr id="43029" name="Rectangle 21"/>
          <p:cNvSpPr>
            <a:spLocks noChangeArrowheads="1"/>
          </p:cNvSpPr>
          <p:nvPr/>
        </p:nvSpPr>
        <p:spPr bwMode="auto">
          <a:xfrm>
            <a:off x="250825" y="2205038"/>
            <a:ext cx="8334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endParaRPr lang="ru-RU" sz="1400"/>
          </a:p>
          <a:p>
            <a:pPr algn="r"/>
            <a:endParaRPr lang="ru-RU"/>
          </a:p>
        </p:txBody>
      </p:sp>
      <p:sp>
        <p:nvSpPr>
          <p:cNvPr id="43030" name="WordArt 22"/>
          <p:cNvSpPr>
            <a:spLocks noChangeArrowheads="1" noChangeShapeType="1" noTextEdit="1"/>
          </p:cNvSpPr>
          <p:nvPr/>
        </p:nvSpPr>
        <p:spPr bwMode="auto">
          <a:xfrm>
            <a:off x="611188" y="4868863"/>
            <a:ext cx="784860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Память о нём </a:t>
            </a:r>
          </a:p>
          <a:p>
            <a:pPr algn="ctr"/>
            <a:r>
              <a:rPr lang="ru-RU" sz="3600" b="1" kern="10" spc="72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жива в сердцах людей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59113" y="620713"/>
            <a:ext cx="58547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200" b="1">
              <a:solidFill>
                <a:srgbClr val="800000"/>
              </a:solidFill>
            </a:endParaRPr>
          </a:p>
        </p:txBody>
      </p:sp>
      <p:pic>
        <p:nvPicPr>
          <p:cNvPr id="50180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50181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50182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50183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50184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50185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50186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50187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50189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323850" y="5661025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/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250825" y="47244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323850" y="5445125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400" b="1">
              <a:solidFill>
                <a:srgbClr val="000066"/>
              </a:solidFill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809625" y="1125538"/>
            <a:ext cx="8334375" cy="538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Ссылки на используемые ресурсы:</a:t>
            </a:r>
          </a:p>
          <a:p>
            <a:endParaRPr lang="ru-RU" b="1"/>
          </a:p>
          <a:p>
            <a:r>
              <a:rPr lang="ru-RU" sz="1400">
                <a:hlinkClick r:id="rId5"/>
              </a:rPr>
              <a:t>http://www.museum.ru/imgB.asp?2037</a:t>
            </a:r>
            <a:endParaRPr lang="ru-RU" sz="1400">
              <a:hlinkClick r:id="rId6"/>
            </a:endParaRPr>
          </a:p>
          <a:p>
            <a:r>
              <a:rPr lang="ru-RU" sz="1400">
                <a:hlinkClick r:id="rId6"/>
              </a:rPr>
              <a:t>http://cccp.narod.ru/graph/person/gagarin/gagarin_roditeli.jpg</a:t>
            </a:r>
            <a:endParaRPr lang="ru-RU" sz="1400">
              <a:hlinkClick r:id="rId7"/>
            </a:endParaRPr>
          </a:p>
          <a:p>
            <a:r>
              <a:rPr lang="ru-RU" sz="1400">
                <a:hlinkClick r:id="rId7"/>
              </a:rPr>
              <a:t>http://www.seti.ee/narva/uploads/newbb/16536_49e034cc514f2.jpg</a:t>
            </a:r>
            <a:endParaRPr lang="ru-RU" sz="1400">
              <a:hlinkClick r:id="rId8"/>
            </a:endParaRPr>
          </a:p>
          <a:p>
            <a:r>
              <a:rPr lang="ru-RU" sz="1400">
                <a:hlinkClick r:id="rId8"/>
              </a:rPr>
              <a:t>http://img.beta.rian.ru/images/16364/00/163640088.jpg</a:t>
            </a:r>
            <a:endParaRPr lang="ru-RU" sz="1400">
              <a:hlinkClick r:id="rId9"/>
            </a:endParaRPr>
          </a:p>
          <a:p>
            <a:r>
              <a:rPr lang="ru-RU" sz="1400">
                <a:hlinkClick r:id="rId9"/>
              </a:rPr>
              <a:t>http://www.astrolab.ru/cgi-bin/img.cgi?i=32/00000006.jpg&amp;p=galery</a:t>
            </a:r>
            <a:endParaRPr lang="ru-RU" sz="1400">
              <a:hlinkClick r:id="rId10"/>
            </a:endParaRPr>
          </a:p>
          <a:p>
            <a:r>
              <a:rPr lang="ru-RU" sz="1400">
                <a:hlinkClick r:id="rId10"/>
              </a:rPr>
              <a:t>http://ru.wikipedia.org/wiki/Юрий_Гагарин</a:t>
            </a:r>
            <a:endParaRPr lang="ru-RU" sz="1400">
              <a:hlinkClick r:id="rId11"/>
            </a:endParaRPr>
          </a:p>
          <a:p>
            <a:r>
              <a:rPr lang="ru-RU" sz="1400">
                <a:hlinkClick r:id="rId11"/>
              </a:rPr>
              <a:t>http://www.gagar9.narod.ru/images/001.jpg</a:t>
            </a:r>
            <a:endParaRPr lang="ru-RU" sz="1400">
              <a:hlinkClick r:id="rId12"/>
            </a:endParaRPr>
          </a:p>
          <a:p>
            <a:r>
              <a:rPr lang="ru-RU" sz="1400">
                <a:hlinkClick r:id="rId12"/>
              </a:rPr>
              <a:t>http://www.astronaut.ru/register/foto/017-1.jpg</a:t>
            </a:r>
            <a:endParaRPr lang="ru-RU" sz="1400">
              <a:hlinkClick r:id="rId13"/>
            </a:endParaRPr>
          </a:p>
          <a:p>
            <a:r>
              <a:rPr lang="ru-RU" sz="1400">
                <a:hlinkClick r:id="rId13"/>
              </a:rPr>
              <a:t>http://pics.livejournal.com/drugoi/pic/0020sbwe.jpg</a:t>
            </a:r>
            <a:endParaRPr lang="ru-RU" sz="1400">
              <a:hlinkClick r:id="rId14"/>
            </a:endParaRPr>
          </a:p>
          <a:p>
            <a:r>
              <a:rPr lang="ru-RU" sz="1400">
                <a:hlinkClick r:id="rId14"/>
              </a:rPr>
              <a:t>http://images.ng.ru/files/galleries/1242/14062-large.jpg</a:t>
            </a:r>
            <a:endParaRPr lang="ru-RU" sz="1400">
              <a:hlinkClick r:id="rId15"/>
            </a:endParaRPr>
          </a:p>
          <a:p>
            <a:r>
              <a:rPr lang="ru-RU" sz="1400">
                <a:hlinkClick r:id="rId15"/>
              </a:rPr>
              <a:t>http://gdb.rferl.org/B3A17A29-ADDC-44EA-9CB8-8714D0D9144E_mw800_mh600_s.jpg</a:t>
            </a:r>
            <a:endParaRPr lang="ru-RU" sz="1400">
              <a:hlinkClick r:id="rId16"/>
            </a:endParaRPr>
          </a:p>
          <a:p>
            <a:r>
              <a:rPr lang="ru-RU" sz="1400">
                <a:hlinkClick r:id="rId16"/>
              </a:rPr>
              <a:t>http://www.chere.ru/images/phocagallery/monuments/thumbs/phoca_thumb_l_p5.jpg</a:t>
            </a:r>
            <a:endParaRPr lang="ru-RU" sz="1400">
              <a:hlinkClick r:id="rId17"/>
            </a:endParaRPr>
          </a:p>
          <a:p>
            <a:r>
              <a:rPr lang="ru-RU" sz="1400">
                <a:hlinkClick r:id="rId17"/>
              </a:rPr>
              <a:t>http://img-2008-07.photosight.ru/15/2757565.jpg</a:t>
            </a:r>
            <a:endParaRPr lang="ru-RU" sz="1400"/>
          </a:p>
          <a:p>
            <a:r>
              <a:rPr lang="ru-RU" sz="1400">
                <a:hlinkClick r:id="rId18"/>
              </a:rPr>
              <a:t>http://podrobnosti.ua/upload/news/2009/03/09/587635_3.jpg</a:t>
            </a:r>
            <a:endParaRPr lang="ru-RU" sz="1400"/>
          </a:p>
          <a:p>
            <a:r>
              <a:rPr lang="ru-RU" sz="1400">
                <a:hlinkClick r:id="rId19"/>
              </a:rPr>
              <a:t>http://petruchio.ru/wp-content/uploads/2010/05/Gagarin_3.jpg</a:t>
            </a:r>
            <a:endParaRPr lang="ru-RU" sz="1400"/>
          </a:p>
          <a:p>
            <a:r>
              <a:rPr lang="ru-RU" sz="1400">
                <a:hlinkClick r:id="rId20"/>
              </a:rPr>
              <a:t>http://s003.radikal.ru/i204/1004/22/fae8d894befe.jpg</a:t>
            </a:r>
            <a:endParaRPr lang="ru-RU" sz="1400"/>
          </a:p>
          <a:p>
            <a:r>
              <a:rPr lang="ru-RU" sz="1400">
                <a:hlinkClick r:id="rId21"/>
              </a:rPr>
              <a:t>http://www.craftpost.ru/images/stories/07/00/image011.jpg</a:t>
            </a:r>
            <a:endParaRPr lang="ru-RU" sz="1400"/>
          </a:p>
          <a:p>
            <a:r>
              <a:rPr lang="ru-RU" sz="1400">
                <a:hlinkClick r:id="rId22"/>
              </a:rPr>
              <a:t>http://www.amic.ru/images/gallery_10-2009/640.2_30.jpg</a:t>
            </a:r>
            <a:endParaRPr lang="ru-RU" sz="1400"/>
          </a:p>
          <a:p>
            <a:r>
              <a:rPr lang="ru-RU" sz="1400">
                <a:hlinkClick r:id="rId23"/>
              </a:rPr>
              <a:t>http://samara.psati.ru/park/gagarin/05/05.JPG</a:t>
            </a:r>
            <a:endParaRPr lang="ru-RU" sz="1400"/>
          </a:p>
          <a:p>
            <a:endParaRPr lang="ru-RU" sz="1400"/>
          </a:p>
          <a:p>
            <a:endParaRPr lang="ru-RU" sz="1400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941888"/>
            <a:ext cx="8569325" cy="1584325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200" b="1">
                <a:solidFill>
                  <a:srgbClr val="000066"/>
                </a:solidFill>
              </a:rPr>
              <a:t>Юрий Алексеевич Гагарин родился 9 марта 1934 года в деревне Клушино Гжатского района (ныне Гагаринский район Смоленской области), неподалёку от города Гжатск (ныне Гагарин). Там провел своё детство.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200" b="1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28679" name="Picture 7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28680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0"/>
            <a:ext cx="250825" cy="233363"/>
          </a:xfrm>
          <a:prstGeom prst="rect">
            <a:avLst/>
          </a:prstGeom>
          <a:noFill/>
        </p:spPr>
      </p:pic>
      <p:pic>
        <p:nvPicPr>
          <p:cNvPr id="28681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0"/>
            <a:ext cx="250825" cy="233363"/>
          </a:xfrm>
          <a:prstGeom prst="rect">
            <a:avLst/>
          </a:prstGeom>
          <a:noFill/>
        </p:spPr>
      </p:pic>
      <p:pic>
        <p:nvPicPr>
          <p:cNvPr id="28682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pic>
        <p:nvPicPr>
          <p:cNvPr id="28683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28684" name="Picture 12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28685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28686" name="Picture 14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pic>
        <p:nvPicPr>
          <p:cNvPr id="28688" name="Picture 16" descr="img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7813" y="476250"/>
            <a:ext cx="6191250" cy="4281488"/>
          </a:xfrm>
          <a:prstGeom prst="rect">
            <a:avLst/>
          </a:prstGeom>
          <a:noFill/>
        </p:spPr>
      </p:pic>
      <p:pic>
        <p:nvPicPr>
          <p:cNvPr id="28689" name="Picture 1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0"/>
            <a:ext cx="250825" cy="23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5157788"/>
            <a:ext cx="8569325" cy="1584325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400" b="1">
                <a:solidFill>
                  <a:srgbClr val="000066"/>
                </a:solidFill>
              </a:rPr>
              <a:t>Его отец, Алексей Иванович Гагарин (1902—1973), - плотник, мать, Анна Тимофеевна Матвеева (1903—1984), - работала на молочнотоварной ферме.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ru-RU" sz="2400" b="1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29701" name="Picture 5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29702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0"/>
            <a:ext cx="250825" cy="233363"/>
          </a:xfrm>
          <a:prstGeom prst="rect">
            <a:avLst/>
          </a:prstGeom>
          <a:noFill/>
        </p:spPr>
      </p:pic>
      <p:pic>
        <p:nvPicPr>
          <p:cNvPr id="29703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0"/>
            <a:ext cx="250825" cy="233363"/>
          </a:xfrm>
          <a:prstGeom prst="rect">
            <a:avLst/>
          </a:prstGeom>
          <a:noFill/>
        </p:spPr>
      </p:pic>
      <p:pic>
        <p:nvPicPr>
          <p:cNvPr id="29704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0"/>
            <a:ext cx="250825" cy="233363"/>
          </a:xfrm>
          <a:prstGeom prst="rect">
            <a:avLst/>
          </a:prstGeom>
          <a:noFill/>
        </p:spPr>
      </p:pic>
      <p:pic>
        <p:nvPicPr>
          <p:cNvPr id="29705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29706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29707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0"/>
            <a:ext cx="250825" cy="233363"/>
          </a:xfrm>
          <a:prstGeom prst="rect">
            <a:avLst/>
          </a:prstGeom>
          <a:noFill/>
        </p:spPr>
      </p:pic>
      <p:pic>
        <p:nvPicPr>
          <p:cNvPr id="29708" name="Picture 12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0"/>
            <a:ext cx="250825" cy="233363"/>
          </a:xfrm>
          <a:prstGeom prst="rect">
            <a:avLst/>
          </a:prstGeom>
          <a:noFill/>
        </p:spPr>
      </p:pic>
      <p:pic>
        <p:nvPicPr>
          <p:cNvPr id="29710" name="Picture 14" descr="gagarin_roditel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476250"/>
            <a:ext cx="7129463" cy="4629150"/>
          </a:xfrm>
          <a:prstGeom prst="rect">
            <a:avLst/>
          </a:prstGeom>
          <a:noFill/>
        </p:spPr>
      </p:pic>
      <p:pic>
        <p:nvPicPr>
          <p:cNvPr id="29711" name="Picture 1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0"/>
            <a:ext cx="250825" cy="23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0725" name="Picture 5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0726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0727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0728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0729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0730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0731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0732" name="Picture 12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pic>
        <p:nvPicPr>
          <p:cNvPr id="30734" name="Picture 14" descr="16536_49e034cc514f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125538"/>
            <a:ext cx="3167063" cy="4464050"/>
          </a:xfrm>
          <a:prstGeom prst="rect">
            <a:avLst/>
          </a:prstGeom>
          <a:noFill/>
        </p:spPr>
      </p:pic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3708400" y="620713"/>
            <a:ext cx="5040313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</a:rPr>
              <a:t>1 сентября 1941 года мальчик пошёл в школу, но 12 октября деревню заняли немцы, и его учёба прервалась. 9 апреля 1943 года деревню освободила Красная армия, и учёба в школе возобновилась.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В мае 1949 года Гагарин окончил шестой класс Гжатской средней школы, и в сентябре поступил в Люберецкое ремесленное училище № 10. Одновременно поступил в вечернюю школу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рабочей молодёжи. </a:t>
            </a:r>
          </a:p>
          <a:p>
            <a:r>
              <a:rPr lang="ru-RU" sz="2200" b="1">
                <a:solidFill>
                  <a:srgbClr val="000066"/>
                </a:solidFill>
              </a:rPr>
              <a:t>Седьмой класс и училище с отличием окончил в  1951 году.</a:t>
            </a:r>
          </a:p>
        </p:txBody>
      </p:sp>
      <p:pic>
        <p:nvPicPr>
          <p:cNvPr id="30736" name="Picture 1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2772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2773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2774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2775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2776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2777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2778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2779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2782" name="Picture 14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pic>
        <p:nvPicPr>
          <p:cNvPr id="32783" name="Picture 15" descr="1636400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481013"/>
            <a:ext cx="6119812" cy="3946525"/>
          </a:xfrm>
          <a:prstGeom prst="rect">
            <a:avLst/>
          </a:prstGeom>
          <a:noFill/>
        </p:spPr>
      </p:pic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323850" y="4581525"/>
            <a:ext cx="84963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66"/>
                </a:solidFill>
              </a:rPr>
              <a:t>В августе 1951 года Гагарин поступил в Саратовский индустриальный техникум, и 25 октября 1954 года впервые пришёл в Саратовский аэроклуб.</a:t>
            </a:r>
          </a:p>
          <a:p>
            <a:pPr algn="ctr"/>
            <a:r>
              <a:rPr lang="ru-RU" sz="2000" b="1">
                <a:solidFill>
                  <a:srgbClr val="000066"/>
                </a:solidFill>
              </a:rPr>
              <a:t>В 1955 году Юрий Гагарин закончил с отличием учёбу и совершил первый полёт на самолёте Як-18. Всего в аэроклубе Юрий Гагарин выполнил 196 полётов и налетал 42 часа 23 мин.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3796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3797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3798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3799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3800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3801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3802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3803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3805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pic>
        <p:nvPicPr>
          <p:cNvPr id="33808" name="Picture 16" descr="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76250"/>
            <a:ext cx="4183063" cy="5961063"/>
          </a:xfrm>
          <a:prstGeom prst="rect">
            <a:avLst/>
          </a:prstGeom>
          <a:noFill/>
        </p:spPr>
      </p:pic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787900" y="908050"/>
            <a:ext cx="3852863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</a:rPr>
              <a:t>27 октября 1955 года Гагарин был призван в армию в Оренбург,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в военно-авиационное училище лётчиков имени К. Е. Ворошилова.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25 октября 1957 года Гагарин  закончил училище с отличием.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В течение двух лет служил в  авиационном полку. </a:t>
            </a:r>
          </a:p>
          <a:p>
            <a:pPr algn="ctr"/>
            <a:r>
              <a:rPr lang="ru-RU" sz="2200" b="1">
                <a:solidFill>
                  <a:srgbClr val="000066"/>
                </a:solidFill>
              </a:rPr>
              <a:t>К октябрю 1959 года налетал в общей сложности 265 часов.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4820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4821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4822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4823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4824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4825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4826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4827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4829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4832" name="Picture 16" descr="B3A17A29-ADDC-44EA-9CB8-8714D0D9144E_mw800_mh600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549275"/>
            <a:ext cx="4535487" cy="3402013"/>
          </a:xfrm>
          <a:prstGeom prst="rect">
            <a:avLst/>
          </a:prstGeom>
          <a:noFill/>
        </p:spPr>
      </p:pic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323850" y="4076700"/>
            <a:ext cx="8496300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000066"/>
                </a:solidFill>
              </a:rPr>
              <a:t>9 декабря 1959 года Гагарин написал заявление с просьбой зачислить его в группу кандидатов в космонавты. Специальная медкомиссия признала старшего лейтенанта Гагарина годным для космических полётов. 3 марта 1960 года зачислен в группу кандидатов в космонавты. С 25 марта начались регулярные занятия по программе подготовки космонавтов.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6868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6869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6870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6871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6872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6873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6874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6875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6877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6881" name="Picture 17" descr="14062-lar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476250"/>
            <a:ext cx="3519487" cy="4608513"/>
          </a:xfrm>
          <a:prstGeom prst="rect">
            <a:avLst/>
          </a:prstGeom>
          <a:noFill/>
        </p:spPr>
      </p:pic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323850" y="5300663"/>
            <a:ext cx="849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100" b="1">
                <a:solidFill>
                  <a:srgbClr val="000066"/>
                </a:solidFill>
              </a:rPr>
              <a:t>12 апреля 1961 года с космодрома Байконур впервые в мире стартовал космический корабль «Восток», с пилотом-космонавтом Юрием Алексеевичем Гагариным на борту.</a:t>
            </a:r>
            <a:r>
              <a:rPr lang="ru-RU" sz="21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22а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4213" y="62071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ru-RU" sz="2000"/>
          </a:p>
        </p:txBody>
      </p:sp>
      <p:pic>
        <p:nvPicPr>
          <p:cNvPr id="38916" name="Picture 4" descr="94198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3525" cy="247650"/>
          </a:xfrm>
          <a:prstGeom prst="rect">
            <a:avLst/>
          </a:prstGeom>
          <a:noFill/>
        </p:spPr>
      </p:pic>
      <p:pic>
        <p:nvPicPr>
          <p:cNvPr id="38917" name="Picture 5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0"/>
            <a:ext cx="250825" cy="233363"/>
          </a:xfrm>
          <a:prstGeom prst="rect">
            <a:avLst/>
          </a:prstGeom>
          <a:noFill/>
        </p:spPr>
      </p:pic>
      <p:pic>
        <p:nvPicPr>
          <p:cNvPr id="38918" name="Picture 6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0"/>
            <a:ext cx="250825" cy="233363"/>
          </a:xfrm>
          <a:prstGeom prst="rect">
            <a:avLst/>
          </a:prstGeom>
          <a:noFill/>
        </p:spPr>
      </p:pic>
      <p:pic>
        <p:nvPicPr>
          <p:cNvPr id="38919" name="Picture 7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0"/>
            <a:ext cx="250825" cy="233363"/>
          </a:xfrm>
          <a:prstGeom prst="rect">
            <a:avLst/>
          </a:prstGeom>
          <a:noFill/>
        </p:spPr>
      </p:pic>
      <p:pic>
        <p:nvPicPr>
          <p:cNvPr id="38920" name="Picture 8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0"/>
            <a:ext cx="250825" cy="233363"/>
          </a:xfrm>
          <a:prstGeom prst="rect">
            <a:avLst/>
          </a:prstGeom>
          <a:noFill/>
        </p:spPr>
      </p:pic>
      <p:pic>
        <p:nvPicPr>
          <p:cNvPr id="38921" name="Picture 9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0"/>
            <a:ext cx="250825" cy="233363"/>
          </a:xfrm>
          <a:prstGeom prst="rect">
            <a:avLst/>
          </a:prstGeom>
          <a:noFill/>
        </p:spPr>
      </p:pic>
      <p:pic>
        <p:nvPicPr>
          <p:cNvPr id="38922" name="Picture 10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93175" y="0"/>
            <a:ext cx="250825" cy="233363"/>
          </a:xfrm>
          <a:prstGeom prst="rect">
            <a:avLst/>
          </a:prstGeom>
          <a:noFill/>
        </p:spPr>
      </p:pic>
      <p:pic>
        <p:nvPicPr>
          <p:cNvPr id="38923" name="Picture 11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0"/>
            <a:ext cx="250825" cy="233363"/>
          </a:xfrm>
          <a:prstGeom prst="rect">
            <a:avLst/>
          </a:prstGeom>
          <a:noFill/>
        </p:spPr>
      </p:pic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708400" y="620713"/>
            <a:ext cx="504031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pic>
        <p:nvPicPr>
          <p:cNvPr id="38925" name="Picture 13" descr="94198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0"/>
            <a:ext cx="250825" cy="233363"/>
          </a:xfrm>
          <a:prstGeom prst="rect">
            <a:avLst/>
          </a:prstGeom>
          <a:noFill/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4787900" y="908050"/>
            <a:ext cx="3852863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323850" y="4076700"/>
            <a:ext cx="8496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200" b="1">
              <a:solidFill>
                <a:srgbClr val="000066"/>
              </a:solidFill>
            </a:endParaRPr>
          </a:p>
        </p:txBody>
      </p:sp>
      <p:sp>
        <p:nvSpPr>
          <p:cNvPr id="38929" name="Rectangle 17"/>
          <p:cNvSpPr>
            <a:spLocks noChangeArrowheads="1"/>
          </p:cNvSpPr>
          <p:nvPr/>
        </p:nvSpPr>
        <p:spPr bwMode="auto">
          <a:xfrm>
            <a:off x="323850" y="5300663"/>
            <a:ext cx="8496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sz="2100"/>
          </a:p>
        </p:txBody>
      </p:sp>
      <p:pic>
        <p:nvPicPr>
          <p:cNvPr id="38930" name="Picture 18" descr="0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404813"/>
            <a:ext cx="3702050" cy="4895850"/>
          </a:xfrm>
          <a:prstGeom prst="rect">
            <a:avLst/>
          </a:prstGeom>
          <a:noFill/>
        </p:spPr>
      </p:pic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323850" y="5445125"/>
            <a:ext cx="849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100" b="1">
                <a:solidFill>
                  <a:srgbClr val="000066"/>
                </a:solidFill>
              </a:rPr>
              <a:t>За этот подвиг ему было присвоено звание Героя Советского Союза. С 12 апреля 1962 года день полёта Гагарина в космос был объявлен праздником — </a:t>
            </a:r>
            <a:r>
              <a:rPr lang="ru-RU" sz="2100" b="1">
                <a:solidFill>
                  <a:srgbClr val="A50021"/>
                </a:solidFill>
              </a:rPr>
              <a:t>Днём Космонавтики.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569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2011-04-09T17:36:15Z</dcterms:created>
  <dcterms:modified xsi:type="dcterms:W3CDTF">2011-04-09T17:41:03Z</dcterms:modified>
</cp:coreProperties>
</file>